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49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4" r:id="rId13"/>
    <p:sldId id="282" r:id="rId14"/>
    <p:sldId id="325" r:id="rId15"/>
    <p:sldId id="321" r:id="rId16"/>
    <p:sldId id="283" r:id="rId17"/>
    <p:sldId id="323" r:id="rId18"/>
    <p:sldId id="305" r:id="rId19"/>
    <p:sldId id="331" r:id="rId20"/>
    <p:sldId id="330" r:id="rId21"/>
    <p:sldId id="299" r:id="rId22"/>
    <p:sldId id="300" r:id="rId23"/>
    <p:sldId id="301" r:id="rId24"/>
    <p:sldId id="302" r:id="rId25"/>
    <p:sldId id="303" r:id="rId26"/>
    <p:sldId id="332" r:id="rId27"/>
    <p:sldId id="326" r:id="rId28"/>
    <p:sldId id="333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5" r:id="rId38"/>
    <p:sldId id="316" r:id="rId39"/>
    <p:sldId id="334" r:id="rId40"/>
    <p:sldId id="335" r:id="rId41"/>
    <p:sldId id="337" r:id="rId42"/>
    <p:sldId id="338" r:id="rId43"/>
    <p:sldId id="339" r:id="rId44"/>
    <p:sldId id="340" r:id="rId45"/>
    <p:sldId id="327" r:id="rId46"/>
    <p:sldId id="328" r:id="rId47"/>
    <p:sldId id="329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/>
    <p:restoredTop sz="89457"/>
  </p:normalViewPr>
  <p:slideViewPr>
    <p:cSldViewPr snapToGrid="0">
      <p:cViewPr varScale="1">
        <p:scale>
          <a:sx n="181" d="100"/>
          <a:sy n="181" d="100"/>
        </p:scale>
        <p:origin x="192" y="440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3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23474E1B-BB76-B121-930C-93B86FDE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>
            <a:extLst>
              <a:ext uri="{FF2B5EF4-FFF2-40B4-BE49-F238E27FC236}">
                <a16:creationId xmlns:a16="http://schemas.microsoft.com/office/drawing/2014/main" id="{07A914DF-99B3-F9CD-5D93-991EC99A0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>
            <a:extLst>
              <a:ext uri="{FF2B5EF4-FFF2-40B4-BE49-F238E27FC236}">
                <a16:creationId xmlns:a16="http://schemas.microsoft.com/office/drawing/2014/main" id="{03FE1ADB-572F-812A-A5AE-762E4C191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7E9F-D9F0-3392-50FF-65CF68EA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54EA-EEA8-B2E9-8721-1B2A63B8C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D7F1C-2D0E-008F-A7D6-0C627375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748E7EC3-94E9-9DC0-B134-3A53FC14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>
            <a:extLst>
              <a:ext uri="{FF2B5EF4-FFF2-40B4-BE49-F238E27FC236}">
                <a16:creationId xmlns:a16="http://schemas.microsoft.com/office/drawing/2014/main" id="{FB8A34BF-CC06-F69F-6E84-2E4D0A1EF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>
            <a:extLst>
              <a:ext uri="{FF2B5EF4-FFF2-40B4-BE49-F238E27FC236}">
                <a16:creationId xmlns:a16="http://schemas.microsoft.com/office/drawing/2014/main" id="{31528262-62B0-90DC-1641-3272F0B96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8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5A32C39-C9C6-E42B-80CD-44C12C10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34671E4-A196-6317-1B2D-757DDD316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10F4724-BD74-46D4-39E5-C8D61E1E3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8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97883513-7AEF-2EFE-94FE-79F7AA25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D3E269B-B453-B425-1EA0-F26F58DE6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A5FA7F7-FA11-FB47-ED38-45100CB2C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34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C0985965-5695-239B-E7D8-9449C3F3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D98D3712-05D8-347F-DB8A-5FF6F8207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49A9EE85-F83F-C492-95B5-D655FFEB5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59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A8B0552-A3B3-32E4-B326-809AD7EC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E5C485FD-CC36-2681-F47C-FF2C275CD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15A3CCD8-6559-E75D-5214-0B5F90422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1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FC1D0B33-3138-379C-871F-B5DC5251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F785D1C-0D55-8358-03DF-2AFBB1B17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E351B4DE-F03A-D0AB-F649-CEAC5CD7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2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6856AC2-4C65-11B5-CF56-1E826CE0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A0F0A881-6EB7-E69F-63C7-0EFEAE8FA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ADE2AD0-006B-873B-37E4-94D22D6DD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95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iehampson1978/NWBio_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-152687"/>
            <a:ext cx="7886700" cy="994172"/>
          </a:xfrm>
        </p:spPr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90" y="547575"/>
            <a:ext cx="7886700" cy="939642"/>
          </a:xfrm>
        </p:spPr>
        <p:txBody>
          <a:bodyPr>
            <a:normAutofit/>
          </a:bodyPr>
          <a:lstStyle/>
          <a:p>
            <a:r>
              <a:rPr lang="en-US" sz="2000" dirty="0"/>
              <a:t>Double click on </a:t>
            </a:r>
            <a:r>
              <a:rPr lang="en-US" sz="2000" dirty="0" err="1"/>
              <a:t>NWBio_demo.Rproj</a:t>
            </a:r>
            <a:r>
              <a:rPr lang="en-US" sz="2000" dirty="0"/>
              <a:t> to open the project in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Go to the files pane (bottom right) and open </a:t>
            </a:r>
            <a:r>
              <a:rPr lang="en-US" sz="2000" dirty="0" err="1"/>
              <a:t>Github_demo_Katie.R</a:t>
            </a:r>
            <a:endParaRPr lang="en-US" sz="20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2" y="137553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does each code section do?</a:t>
            </a:r>
          </a:p>
          <a:p>
            <a:endParaRPr lang="en-US" dirty="0"/>
          </a:p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collaborators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72;p85">
            <a:extLst>
              <a:ext uri="{FF2B5EF4-FFF2-40B4-BE49-F238E27FC236}">
                <a16:creationId xmlns:a16="http://schemas.microsoft.com/office/drawing/2014/main" id="{720DFC81-53F1-7B1E-B818-1BEABC43A3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85" b="7299"/>
          <a:stretch/>
        </p:blipFill>
        <p:spPr>
          <a:xfrm>
            <a:off x="1134215" y="1182898"/>
            <a:ext cx="6867377" cy="37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BCC91-CE95-71F4-8CCB-F6FFDEA99F2B}"/>
              </a:ext>
            </a:extLst>
          </p:cNvPr>
          <p:cNvSpPr txBox="1"/>
          <p:nvPr/>
        </p:nvSpPr>
        <p:spPr>
          <a:xfrm>
            <a:off x="376928" y="682369"/>
            <a:ext cx="84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allow others to make changes to your repo, navigate to: Settings/Collaborators</a:t>
            </a:r>
          </a:p>
        </p:txBody>
      </p:sp>
    </p:spTree>
    <p:extLst>
      <p:ext uri="{BB962C8B-B14F-4D97-AF65-F5344CB8AC3E}">
        <p14:creationId xmlns:p14="http://schemas.microsoft.com/office/powerpoint/2010/main" val="325926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6E34F117-D47C-4BAB-21F0-56C55D59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>
            <a:extLst>
              <a:ext uri="{FF2B5EF4-FFF2-40B4-BE49-F238E27FC236}">
                <a16:creationId xmlns:a16="http://schemas.microsoft.com/office/drawing/2014/main" id="{9ABB0422-75DB-080D-20ED-30054D4623A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>
            <a:extLst>
              <a:ext uri="{FF2B5EF4-FFF2-40B4-BE49-F238E27FC236}">
                <a16:creationId xmlns:a16="http://schemas.microsoft.com/office/drawing/2014/main" id="{AF84BF7A-F3A3-A3A3-3BF2-7DD86BEBDC5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>
            <a:extLst>
              <a:ext uri="{FF2B5EF4-FFF2-40B4-BE49-F238E27FC236}">
                <a16:creationId xmlns:a16="http://schemas.microsoft.com/office/drawing/2014/main" id="{D7F5C8D1-3F25-5A07-EDA1-89C130473D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>
            <a:extLst>
              <a:ext uri="{FF2B5EF4-FFF2-40B4-BE49-F238E27FC236}">
                <a16:creationId xmlns:a16="http://schemas.microsoft.com/office/drawing/2014/main" id="{A28E43C9-9F01-D156-C56A-DAA10F1C3733}"/>
              </a:ext>
            </a:extLst>
          </p:cNvPr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F010-D0E9-A040-AAA0-AD61118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975-4C88-2FF5-D96D-A88013C8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your own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8DB27-661A-083D-5699-A69830BF0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461" y="1146307"/>
            <a:ext cx="8336930" cy="3263504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In groups:</a:t>
            </a:r>
          </a:p>
          <a:p>
            <a:pPr marL="85725" indent="0">
              <a:buNone/>
            </a:pPr>
            <a:endParaRPr lang="en-US" dirty="0"/>
          </a:p>
          <a:p>
            <a:r>
              <a:rPr lang="en-US" dirty="0"/>
              <a:t>Create a new </a:t>
            </a:r>
            <a:r>
              <a:rPr lang="en-US" dirty="0" err="1"/>
              <a:t>Github</a:t>
            </a:r>
            <a:r>
              <a:rPr lang="en-US" dirty="0"/>
              <a:t> repo for creating and </a:t>
            </a:r>
            <a:r>
              <a:rPr lang="en-US" dirty="0" err="1"/>
              <a:t>analysing</a:t>
            </a:r>
            <a:r>
              <a:rPr lang="en-US" dirty="0"/>
              <a:t> your own voting data using one group member’s account. </a:t>
            </a:r>
          </a:p>
          <a:p>
            <a:pPr lvl="1"/>
            <a:endParaRPr lang="en-US" dirty="0"/>
          </a:p>
          <a:p>
            <a:r>
              <a:rPr lang="en-US" dirty="0"/>
              <a:t>Invite all other group members to be collaborators</a:t>
            </a:r>
          </a:p>
          <a:p>
            <a:endParaRPr lang="en-US" dirty="0"/>
          </a:p>
          <a:p>
            <a:r>
              <a:rPr lang="en-US" dirty="0"/>
              <a:t>All clone your new repo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1177101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3097175" y="0"/>
            <a:ext cx="29496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to your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29C13-CAEB-C7E4-37DF-946CDEFCEAE9}"/>
              </a:ext>
            </a:extLst>
          </p:cNvPr>
          <p:cNvSpPr txBox="1"/>
          <p:nvPr/>
        </p:nvSpPr>
        <p:spPr>
          <a:xfrm>
            <a:off x="1257300" y="754837"/>
            <a:ext cx="636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Elaine is adding some data and code to create some simple plots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83656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593313" y="103233"/>
            <a:ext cx="795737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to your local repo are visible in GitHub Desktop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442112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95999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9FBC7940-4A0D-DBE0-0B81-5C069E43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>
            <a:extLst>
              <a:ext uri="{FF2B5EF4-FFF2-40B4-BE49-F238E27FC236}">
                <a16:creationId xmlns:a16="http://schemas.microsoft.com/office/drawing/2014/main" id="{C022B69D-17D1-148D-68C1-3AB501C4BFDA}"/>
              </a:ext>
            </a:extLst>
          </p:cNvPr>
          <p:cNvSpPr txBox="1"/>
          <p:nvPr/>
        </p:nvSpPr>
        <p:spPr>
          <a:xfrm>
            <a:off x="946353" y="0"/>
            <a:ext cx="7049323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Collaborators fetch and pull changes from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654;p97">
            <a:extLst>
              <a:ext uri="{FF2B5EF4-FFF2-40B4-BE49-F238E27FC236}">
                <a16:creationId xmlns:a16="http://schemas.microsoft.com/office/drawing/2014/main" id="{D01A6B58-6290-BC3B-0E79-411B39CD796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3723" b="7189"/>
          <a:stretch/>
        </p:blipFill>
        <p:spPr>
          <a:xfrm>
            <a:off x="1020633" y="1048043"/>
            <a:ext cx="6990331" cy="4044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32181-1570-4631-1FC5-05E8992819FD}"/>
              </a:ext>
            </a:extLst>
          </p:cNvPr>
          <p:cNvSpPr txBox="1"/>
          <p:nvPr/>
        </p:nvSpPr>
        <p:spPr>
          <a:xfrm>
            <a:off x="752622" y="612411"/>
            <a:ext cx="76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everyone has a copy of the most recent files downloaded from </a:t>
            </a:r>
            <a:r>
              <a:rPr lang="en-US" dirty="0" err="1"/>
              <a:t>Github</a:t>
            </a:r>
            <a:r>
              <a:rPr lang="en-US" dirty="0"/>
              <a:t> to their local repo</a:t>
            </a:r>
          </a:p>
        </p:txBody>
      </p:sp>
      <p:sp>
        <p:nvSpPr>
          <p:cNvPr id="6" name="Google Shape;567;p84">
            <a:extLst>
              <a:ext uri="{FF2B5EF4-FFF2-40B4-BE49-F238E27FC236}">
                <a16:creationId xmlns:a16="http://schemas.microsoft.com/office/drawing/2014/main" id="{550D6100-5FE2-2600-BD61-A8C957341E73}"/>
              </a:ext>
            </a:extLst>
          </p:cNvPr>
          <p:cNvSpPr/>
          <p:nvPr/>
        </p:nvSpPr>
        <p:spPr>
          <a:xfrm>
            <a:off x="4417253" y="1126149"/>
            <a:ext cx="970673" cy="30970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3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Adding data to your repository in collaboration with your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1174651"/>
            <a:ext cx="8419513" cy="3749040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Have one group member create a spreadsheet with ~5 rows of made-up voting data, similar to the example repo you cloned earlier. Save locally (in a folder named “data”), commit, and push to GitHub.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Another group member should fetch and pull the new data file, open it in excel and add some more rows of data, save, and push back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Repeat 2. until everyone has had a go at adding and pushing some data.  </a:t>
            </a:r>
            <a:r>
              <a:rPr lang="en-US" b="1" dirty="0"/>
              <a:t>Don’t be tempted to have multiple people editing the file at the same time!!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Make sure everyone pulls the final version of the data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89E1F-12B7-1451-68FF-7E2F4FD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04EF-5B09-C019-5150-FCCB670C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Explore your new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D9960-9D9D-EBBA-3C13-DC8FE391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956603"/>
            <a:ext cx="8419513" cy="3967088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Work together in your groups to create a new R project (open a new RStudio window, and look in the top right corner) and develop an R script based on the one in the example repo that:</a:t>
            </a:r>
          </a:p>
          <a:p>
            <a:pPr lvl="1"/>
            <a:r>
              <a:rPr lang="en-US" dirty="0"/>
              <a:t>Reads in your data</a:t>
            </a:r>
          </a:p>
          <a:p>
            <a:pPr lvl="1"/>
            <a:r>
              <a:rPr lang="en-US" dirty="0"/>
              <a:t>Creates a </a:t>
            </a:r>
            <a:r>
              <a:rPr lang="en-US" dirty="0" err="1"/>
              <a:t>barplot</a:t>
            </a:r>
            <a:r>
              <a:rPr lang="en-US" dirty="0"/>
              <a:t> of votes for each option</a:t>
            </a:r>
          </a:p>
          <a:p>
            <a:pPr lvl="1"/>
            <a:r>
              <a:rPr lang="en-US" dirty="0"/>
              <a:t>Saves the </a:t>
            </a:r>
            <a:r>
              <a:rPr lang="en-US" dirty="0" err="1"/>
              <a:t>barplot</a:t>
            </a:r>
            <a:r>
              <a:rPr lang="en-US" dirty="0"/>
              <a:t> as a .</a:t>
            </a:r>
            <a:r>
              <a:rPr lang="en-US" dirty="0" err="1"/>
              <a:t>svg</a:t>
            </a:r>
            <a:r>
              <a:rPr lang="en-US" dirty="0"/>
              <a:t> file</a:t>
            </a:r>
          </a:p>
          <a:p>
            <a:pPr marL="428625" lvl="1" indent="0">
              <a:buNone/>
            </a:pPr>
            <a:r>
              <a:rPr lang="en-US" sz="2100" dirty="0"/>
              <a:t>  Don’t worry if not everything looks perfect immediately – you’ll fix it up later!</a:t>
            </a:r>
          </a:p>
          <a:p>
            <a:pPr lvl="1"/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Commit and push the script from whoever’s local repo it is saved in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Everyone else fetch and pull from GitHub, and try and run the script in RStudio on your machine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and resolving issues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9CA2-42FE-4F77-C488-85AC75855F43}"/>
              </a:ext>
            </a:extLst>
          </p:cNvPr>
          <p:cNvSpPr txBox="1">
            <a:spLocks/>
          </p:cNvSpPr>
          <p:nvPr/>
        </p:nvSpPr>
        <p:spPr>
          <a:xfrm>
            <a:off x="362243" y="808891"/>
            <a:ext cx="8419513" cy="42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2925" marR="0" lvl="0" indent="-45720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Everyone create an issue for your repo and assign it – either to yourself or another group member (make sure everyone is assigned at least one).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      Examples: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Update the </a:t>
            </a:r>
            <a:r>
              <a:rPr lang="en-US" dirty="0">
                <a:solidFill>
                  <a:srgbClr val="000000"/>
                </a:solidFill>
              </a:rPr>
              <a:t>README to provide more info about the repo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Fix a bug you noticed while trying to run the code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Change the plot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Create a rival plot in your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favourite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alternative software…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Work on fixing your assigned issue (trying not to work on the same file at the same time as someone else) and push the changes to GitHub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lang="en-US" dirty="0">
              <a:solidFill>
                <a:srgbClr val="000000"/>
              </a:solidFill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lang="en-US" dirty="0">
                <a:solidFill>
                  <a:srgbClr val="000000"/>
                </a:solidFill>
              </a:rPr>
              <a:t>Mark your issue as resolved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F5FE388-BDC3-4807-415F-46BCC50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15B3711F-C0E3-AFF7-3507-B90913E79B79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529D-CCBE-15FB-B7BA-BAB038925353}"/>
              </a:ext>
            </a:extLst>
          </p:cNvPr>
          <p:cNvSpPr txBox="1">
            <a:spLocks/>
          </p:cNvSpPr>
          <p:nvPr/>
        </p:nvSpPr>
        <p:spPr>
          <a:xfrm>
            <a:off x="362243" y="963637"/>
            <a:ext cx="8419513" cy="20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Disaster strikes – someone has accidentally deleted the data file from your repo and everyone has already pulled the change. 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How do we recover the file?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30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09FB279-61C9-6597-3EF1-3C6378EA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9BC74D4-4005-5706-0A37-ADE32F11824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DF72-A1B8-873B-8B56-9495AE2EBC8C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7B46-DFF9-7C45-7F96-D917C93B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62" y="1407511"/>
            <a:ext cx="6111073" cy="3735989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D974D6EF-280E-093A-5424-FF29832BCBBE}"/>
              </a:ext>
            </a:extLst>
          </p:cNvPr>
          <p:cNvSpPr/>
          <p:nvPr/>
        </p:nvSpPr>
        <p:spPr>
          <a:xfrm>
            <a:off x="5106571" y="1941342"/>
            <a:ext cx="633047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2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8B0409B-9946-95A5-3799-F5D01FA7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19C5A2E-B42F-234E-CF24-1A651FDEBC8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37C18-B340-322F-D35F-B814B7723E04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BF99D-E0F7-1EF7-9E9E-3173343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12" y="1406286"/>
            <a:ext cx="6332552" cy="3538508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377AE451-2A59-F666-FADB-C1EC3A480C3B}"/>
              </a:ext>
            </a:extLst>
          </p:cNvPr>
          <p:cNvSpPr/>
          <p:nvPr/>
        </p:nvSpPr>
        <p:spPr>
          <a:xfrm>
            <a:off x="1744393" y="4002259"/>
            <a:ext cx="1892105" cy="337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02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1E4A5AB7-92A3-F389-9124-C96DCFB2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6331ED2-C46D-8FF9-FAAD-BD5329576E8E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627D-BF05-D088-A8D8-E406105BB7FB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the preceding commit and select “Browse repository at this point”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F2AF-3732-8170-F8AA-ED31336E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448073"/>
            <a:ext cx="5702692" cy="3582886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8984C4BC-C023-A7C0-6CDE-6F16037A1BC3}"/>
              </a:ext>
            </a:extLst>
          </p:cNvPr>
          <p:cNvSpPr/>
          <p:nvPr/>
        </p:nvSpPr>
        <p:spPr>
          <a:xfrm>
            <a:off x="6231988" y="4065563"/>
            <a:ext cx="1215097" cy="9653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1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76F9911-67EF-5392-9654-EC3A9A36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F4E98BB6-8971-57DE-E124-5B8CBD1BD73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5FDC-DBF4-EE89-24C7-90F5128334FD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Locate and click on the deleted file in the old version of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168F-F472-DB30-62DA-5C3C8C5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171022"/>
            <a:ext cx="5371026" cy="3714864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2C7882A6-E0A6-75E4-99F1-EE4C5BC579F7}"/>
              </a:ext>
            </a:extLst>
          </p:cNvPr>
          <p:cNvSpPr/>
          <p:nvPr/>
        </p:nvSpPr>
        <p:spPr>
          <a:xfrm>
            <a:off x="1696915" y="3123029"/>
            <a:ext cx="5435746" cy="2954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52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9FF74E4B-2C40-9D71-F158-C76153E6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D03757F-E482-A2CF-258B-28366A9C24F2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0C32-220D-999D-C4CF-1AAC6594187E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Download the deleted file: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Add the downloaded file back into your repo and push back to GitHub. Everyone can the pull the restored file.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</a:rPr>
              <a:t>In your groups, try deleting the data file from your repo and recovering it from GitHub.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E8615-D7FE-5F40-7976-C948B5FD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" y="1205125"/>
            <a:ext cx="8219257" cy="1045707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47AA10D1-0A07-87C7-334B-79256A65E63A}"/>
              </a:ext>
            </a:extLst>
          </p:cNvPr>
          <p:cNvSpPr/>
          <p:nvPr/>
        </p:nvSpPr>
        <p:spPr>
          <a:xfrm>
            <a:off x="8032652" y="1800665"/>
            <a:ext cx="261710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86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  <p:sp>
        <p:nvSpPr>
          <p:cNvPr id="52" name="Google Shape;653;p97">
            <a:extLst>
              <a:ext uri="{FF2B5EF4-FFF2-40B4-BE49-F238E27FC236}">
                <a16:creationId xmlns:a16="http://schemas.microsoft.com/office/drawing/2014/main" id="{2A60F9CF-6D18-D89F-E8F6-0373198CCA29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949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320A-CF26-406E-478F-FB3066D7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098DC1-0C93-A281-9911-4E33E3D89412}"/>
              </a:ext>
            </a:extLst>
          </p:cNvPr>
          <p:cNvSpPr/>
          <p:nvPr/>
        </p:nvSpPr>
        <p:spPr>
          <a:xfrm>
            <a:off x="1752600" y="571500"/>
            <a:ext cx="5638800" cy="4000500"/>
          </a:xfrm>
          <a:custGeom>
            <a:avLst/>
            <a:gdLst>
              <a:gd name="connsiteX0" fmla="*/ 0 w 5638800"/>
              <a:gd name="connsiteY0" fmla="*/ 0 h 4000500"/>
              <a:gd name="connsiteX1" fmla="*/ 5638800 w 5638800"/>
              <a:gd name="connsiteY1" fmla="*/ 0 h 4000500"/>
              <a:gd name="connsiteX2" fmla="*/ 5638800 w 5638800"/>
              <a:gd name="connsiteY2" fmla="*/ 4000500 h 4000500"/>
              <a:gd name="connsiteX3" fmla="*/ 0 w 5638800"/>
              <a:gd name="connsiteY3" fmla="*/ 40005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4000500">
                <a:moveTo>
                  <a:pt x="0" y="0"/>
                </a:moveTo>
                <a:lnTo>
                  <a:pt x="5638800" y="0"/>
                </a:lnTo>
                <a:lnTo>
                  <a:pt x="5638800" y="4000500"/>
                </a:lnTo>
                <a:lnTo>
                  <a:pt x="0" y="40005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DF3BAC97-EA76-F974-DE77-17A6762E0276}"/>
              </a:ext>
            </a:extLst>
          </p:cNvPr>
          <p:cNvGrpSpPr/>
          <p:nvPr/>
        </p:nvGrpSpPr>
        <p:grpSpPr>
          <a:xfrm>
            <a:off x="2112899" y="124193"/>
            <a:ext cx="4206747" cy="4046110"/>
            <a:chOff x="2112899" y="124193"/>
            <a:chExt cx="4206747" cy="40461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473A66-EE66-995D-05ED-860639066942}"/>
                </a:ext>
              </a:extLst>
            </p:cNvPr>
            <p:cNvSpPr/>
            <p:nvPr/>
          </p:nvSpPr>
          <p:spPr>
            <a:xfrm>
              <a:off x="2112899" y="347502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20E3A2-E70B-1E6E-705E-D7E31F33FFE2}"/>
                </a:ext>
              </a:extLst>
            </p:cNvPr>
            <p:cNvSpPr/>
            <p:nvPr/>
          </p:nvSpPr>
          <p:spPr>
            <a:xfrm>
              <a:off x="2112899" y="240552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3D3554-3FFF-5A6A-C4C3-000A664DF4FE}"/>
                </a:ext>
              </a:extLst>
            </p:cNvPr>
            <p:cNvSpPr/>
            <p:nvPr/>
          </p:nvSpPr>
          <p:spPr>
            <a:xfrm>
              <a:off x="2112899" y="133602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9F0C1F-0488-9A8E-6536-39DEC8CC9027}"/>
                </a:ext>
              </a:extLst>
            </p:cNvPr>
            <p:cNvSpPr/>
            <p:nvPr/>
          </p:nvSpPr>
          <p:spPr>
            <a:xfrm>
              <a:off x="2112899" y="40097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932AF2-45C4-0F06-7D67-FD1A1432DC0E}"/>
                </a:ext>
              </a:extLst>
            </p:cNvPr>
            <p:cNvSpPr/>
            <p:nvPr/>
          </p:nvSpPr>
          <p:spPr>
            <a:xfrm>
              <a:off x="2112899" y="29402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2BC858-02BD-19FD-8628-2EAD9AB98477}"/>
                </a:ext>
              </a:extLst>
            </p:cNvPr>
            <p:cNvSpPr/>
            <p:nvPr/>
          </p:nvSpPr>
          <p:spPr>
            <a:xfrm>
              <a:off x="2112899" y="187077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5FF949-E667-C2A0-7641-BFD2223566FB}"/>
                </a:ext>
              </a:extLst>
            </p:cNvPr>
            <p:cNvSpPr/>
            <p:nvPr/>
          </p:nvSpPr>
          <p:spPr>
            <a:xfrm>
              <a:off x="2112899" y="80127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726BE7-90D8-7CA1-988A-33482E599723}"/>
                </a:ext>
              </a:extLst>
            </p:cNvPr>
            <p:cNvSpPr/>
            <p:nvPr/>
          </p:nvSpPr>
          <p:spPr>
            <a:xfrm>
              <a:off x="2463545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A7359C5-829B-8CD2-084C-D571DC5A5A28}"/>
                </a:ext>
              </a:extLst>
            </p:cNvPr>
            <p:cNvSpPr/>
            <p:nvPr/>
          </p:nvSpPr>
          <p:spPr>
            <a:xfrm>
              <a:off x="3047746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861812-AA08-86FA-9418-E373AC0C6194}"/>
                </a:ext>
              </a:extLst>
            </p:cNvPr>
            <p:cNvSpPr/>
            <p:nvPr/>
          </p:nvSpPr>
          <p:spPr>
            <a:xfrm>
              <a:off x="36320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6AEC27-DCCF-7F6F-4F3D-C1953E9A2899}"/>
                </a:ext>
              </a:extLst>
            </p:cNvPr>
            <p:cNvSpPr/>
            <p:nvPr/>
          </p:nvSpPr>
          <p:spPr>
            <a:xfrm>
              <a:off x="42162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8ABACA-6E34-B73C-94EE-4D45D774CF51}"/>
                </a:ext>
              </a:extLst>
            </p:cNvPr>
            <p:cNvSpPr/>
            <p:nvPr/>
          </p:nvSpPr>
          <p:spPr>
            <a:xfrm>
              <a:off x="48006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D6B054-842C-1F74-FE66-0F8A82A54F46}"/>
                </a:ext>
              </a:extLst>
            </p:cNvPr>
            <p:cNvSpPr/>
            <p:nvPr/>
          </p:nvSpPr>
          <p:spPr>
            <a:xfrm>
              <a:off x="53848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F8CCA-5E48-1E54-EA45-0AE652F82BEA}"/>
                </a:ext>
              </a:extLst>
            </p:cNvPr>
            <p:cNvSpPr/>
            <p:nvPr/>
          </p:nvSpPr>
          <p:spPr>
            <a:xfrm>
              <a:off x="5969127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85E6CE7-32CA-6233-4169-6C0C548C7C9A}"/>
                </a:ext>
              </a:extLst>
            </p:cNvPr>
            <p:cNvSpPr/>
            <p:nvPr/>
          </p:nvSpPr>
          <p:spPr>
            <a:xfrm>
              <a:off x="2200529" y="1336025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2FA318-926D-8235-CD95-689B6E011433}"/>
                </a:ext>
              </a:extLst>
            </p:cNvPr>
            <p:cNvSpPr/>
            <p:nvPr/>
          </p:nvSpPr>
          <p:spPr>
            <a:xfrm>
              <a:off x="2200529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539E11-E866-581F-E09B-E3D143B6330C}"/>
                </a:ext>
              </a:extLst>
            </p:cNvPr>
            <p:cNvSpPr/>
            <p:nvPr/>
          </p:nvSpPr>
          <p:spPr>
            <a:xfrm>
              <a:off x="2784856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E0B4C-DFF6-40C8-599C-43AADF23BEA3}"/>
                </a:ext>
              </a:extLst>
            </p:cNvPr>
            <p:cNvSpPr/>
            <p:nvPr/>
          </p:nvSpPr>
          <p:spPr>
            <a:xfrm>
              <a:off x="3953383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1BADE2-DEE9-2A68-4349-932A6CC98736}"/>
                </a:ext>
              </a:extLst>
            </p:cNvPr>
            <p:cNvSpPr/>
            <p:nvPr/>
          </p:nvSpPr>
          <p:spPr>
            <a:xfrm>
              <a:off x="3953383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BE12A4-3EA0-3476-F59C-B3E6FD24710B}"/>
                </a:ext>
              </a:extLst>
            </p:cNvPr>
            <p:cNvSpPr/>
            <p:nvPr/>
          </p:nvSpPr>
          <p:spPr>
            <a:xfrm>
              <a:off x="4537710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CC56C0-D8EA-9520-5C5A-073440DD6512}"/>
                </a:ext>
              </a:extLst>
            </p:cNvPr>
            <p:cNvSpPr/>
            <p:nvPr/>
          </p:nvSpPr>
          <p:spPr>
            <a:xfrm>
              <a:off x="4537710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C2D755-F741-CF74-9113-1661E662B245}"/>
                </a:ext>
              </a:extLst>
            </p:cNvPr>
            <p:cNvSpPr/>
            <p:nvPr/>
          </p:nvSpPr>
          <p:spPr>
            <a:xfrm>
              <a:off x="5121910" y="2405526"/>
              <a:ext cx="525907" cy="1604251"/>
            </a:xfrm>
            <a:custGeom>
              <a:avLst/>
              <a:gdLst>
                <a:gd name="connsiteX0" fmla="*/ 0 w 525907"/>
                <a:gd name="connsiteY0" fmla="*/ 0 h 1604251"/>
                <a:gd name="connsiteX1" fmla="*/ 525907 w 525907"/>
                <a:gd name="connsiteY1" fmla="*/ 0 h 1604251"/>
                <a:gd name="connsiteX2" fmla="*/ 525907 w 525907"/>
                <a:gd name="connsiteY2" fmla="*/ 1604251 h 1604251"/>
                <a:gd name="connsiteX3" fmla="*/ 0 w 525907"/>
                <a:gd name="connsiteY3" fmla="*/ 1604251 h 16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1604251">
                  <a:moveTo>
                    <a:pt x="0" y="0"/>
                  </a:moveTo>
                  <a:lnTo>
                    <a:pt x="525907" y="0"/>
                  </a:lnTo>
                  <a:lnTo>
                    <a:pt x="525907" y="1604251"/>
                  </a:lnTo>
                  <a:lnTo>
                    <a:pt x="0" y="1604251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38737E8-BA8A-5AD9-BF23-824CCB8AE83D}"/>
                </a:ext>
              </a:extLst>
            </p:cNvPr>
            <p:cNvSpPr/>
            <p:nvPr/>
          </p:nvSpPr>
          <p:spPr>
            <a:xfrm>
              <a:off x="5706237" y="801275"/>
              <a:ext cx="525907" cy="3208502"/>
            </a:xfrm>
            <a:custGeom>
              <a:avLst/>
              <a:gdLst>
                <a:gd name="connsiteX0" fmla="*/ 0 w 525907"/>
                <a:gd name="connsiteY0" fmla="*/ 0 h 3208502"/>
                <a:gd name="connsiteX1" fmla="*/ 525907 w 525907"/>
                <a:gd name="connsiteY1" fmla="*/ 0 h 3208502"/>
                <a:gd name="connsiteX2" fmla="*/ 525907 w 525907"/>
                <a:gd name="connsiteY2" fmla="*/ 3208502 h 3208502"/>
                <a:gd name="connsiteX3" fmla="*/ 0 w 525907"/>
                <a:gd name="connsiteY3" fmla="*/ 3208502 h 32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3208502">
                  <a:moveTo>
                    <a:pt x="0" y="0"/>
                  </a:moveTo>
                  <a:lnTo>
                    <a:pt x="525907" y="0"/>
                  </a:lnTo>
                  <a:lnTo>
                    <a:pt x="525907" y="3208502"/>
                  </a:lnTo>
                  <a:lnTo>
                    <a:pt x="0" y="32085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4A701B-E969-51BD-E707-727C6A25AD18}"/>
                </a:ext>
              </a:extLst>
            </p:cNvPr>
            <p:cNvSpPr/>
            <p:nvPr/>
          </p:nvSpPr>
          <p:spPr>
            <a:xfrm>
              <a:off x="3369056" y="801275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2B200F-D040-7D2C-A151-B96A45FB067A}"/>
                </a:ext>
              </a:extLst>
            </p:cNvPr>
            <p:cNvSpPr/>
            <p:nvPr/>
          </p:nvSpPr>
          <p:spPr>
            <a:xfrm>
              <a:off x="3440049" y="124193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4CBC0EA-E4EE-1C47-F437-5F76225BA9A9}"/>
                </a:ext>
              </a:extLst>
            </p:cNvPr>
            <p:cNvSpPr/>
            <p:nvPr/>
          </p:nvSpPr>
          <p:spPr>
            <a:xfrm>
              <a:off x="3369056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3">
            <a:extLst>
              <a:ext uri="{FF2B5EF4-FFF2-40B4-BE49-F238E27FC236}">
                <a16:creationId xmlns:a16="http://schemas.microsoft.com/office/drawing/2014/main" id="{92F6D2A5-0CA2-3BC6-0B7C-5DFAA849B1AF}"/>
              </a:ext>
            </a:extLst>
          </p:cNvPr>
          <p:cNvGrpSpPr/>
          <p:nvPr/>
        </p:nvGrpSpPr>
        <p:grpSpPr>
          <a:xfrm>
            <a:off x="1749920" y="694282"/>
            <a:ext cx="5603506" cy="3957239"/>
            <a:chOff x="1749920" y="694282"/>
            <a:chExt cx="5603506" cy="39572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E56C4-C7E9-3816-0B46-392D77B8B56C}"/>
                </a:ext>
              </a:extLst>
            </p:cNvPr>
            <p:cNvSpPr txBox="1"/>
            <p:nvPr/>
          </p:nvSpPr>
          <p:spPr>
            <a:xfrm>
              <a:off x="1895348" y="3902784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7689B-DCE6-ACB6-EFA4-2DFC908198FC}"/>
                </a:ext>
              </a:extLst>
            </p:cNvPr>
            <p:cNvSpPr txBox="1"/>
            <p:nvPr/>
          </p:nvSpPr>
          <p:spPr>
            <a:xfrm>
              <a:off x="1895348" y="2833283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E862E-39E4-5FFD-8EC8-E64F6788584F}"/>
                </a:ext>
              </a:extLst>
            </p:cNvPr>
            <p:cNvSpPr txBox="1"/>
            <p:nvPr/>
          </p:nvSpPr>
          <p:spPr>
            <a:xfrm>
              <a:off x="1895348" y="17637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CE0E7-FB99-3030-C1A5-F04EDCBDBC0C}"/>
                </a:ext>
              </a:extLst>
            </p:cNvPr>
            <p:cNvSpPr txBox="1"/>
            <p:nvPr/>
          </p:nvSpPr>
          <p:spPr>
            <a:xfrm>
              <a:off x="1895348" y="6942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C979CB-F8DA-44C9-3343-39CDDDC8345B}"/>
                </a:ext>
              </a:extLst>
            </p:cNvPr>
            <p:cNvSpPr txBox="1"/>
            <p:nvPr/>
          </p:nvSpPr>
          <p:spPr>
            <a:xfrm>
              <a:off x="2112899" y="4433483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F475F-1AB1-3FCC-E504-9963A53124D0}"/>
                </a:ext>
              </a:extLst>
            </p:cNvPr>
            <p:cNvSpPr txBox="1"/>
            <p:nvPr/>
          </p:nvSpPr>
          <p:spPr>
            <a:xfrm>
              <a:off x="2499106" y="4165475"/>
              <a:ext cx="1109979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DD8D04-727A-1767-6D34-357450B00D03}"/>
                </a:ext>
              </a:extLst>
            </p:cNvPr>
            <p:cNvSpPr txBox="1"/>
            <p:nvPr/>
          </p:nvSpPr>
          <p:spPr>
            <a:xfrm>
              <a:off x="3362833" y="4165475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6947F2-E263-160E-511D-ABFF76E71E09}"/>
                </a:ext>
              </a:extLst>
            </p:cNvPr>
            <p:cNvSpPr txBox="1"/>
            <p:nvPr/>
          </p:nvSpPr>
          <p:spPr>
            <a:xfrm>
              <a:off x="3934333" y="416547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CCBC84-B3FE-0935-A37A-6427AA12BB5B}"/>
                </a:ext>
              </a:extLst>
            </p:cNvPr>
            <p:cNvSpPr txBox="1"/>
            <p:nvPr/>
          </p:nvSpPr>
          <p:spPr>
            <a:xfrm>
              <a:off x="4512310" y="4165475"/>
              <a:ext cx="5765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E8CE40-EBCE-9A9F-19C7-72138AB9A1A2}"/>
                </a:ext>
              </a:extLst>
            </p:cNvPr>
            <p:cNvSpPr txBox="1"/>
            <p:nvPr/>
          </p:nvSpPr>
          <p:spPr>
            <a:xfrm>
              <a:off x="5063617" y="4433482"/>
              <a:ext cx="8686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FEA8FA-1118-480F-40C7-3B80A5F3ED92}"/>
                </a:ext>
              </a:extLst>
            </p:cNvPr>
            <p:cNvSpPr txBox="1"/>
            <p:nvPr/>
          </p:nvSpPr>
          <p:spPr>
            <a:xfrm>
              <a:off x="5566537" y="4165475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1ABE2B-9E52-4899-49C1-E75676449134}"/>
                </a:ext>
              </a:extLst>
            </p:cNvPr>
            <p:cNvSpPr txBox="1"/>
            <p:nvPr/>
          </p:nvSpPr>
          <p:spPr>
            <a:xfrm>
              <a:off x="3934333" y="4299542"/>
              <a:ext cx="5638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BD5945-DC22-5D9F-8CD3-3A7008F0FDBE}"/>
                </a:ext>
              </a:extLst>
            </p:cNvPr>
            <p:cNvSpPr txBox="1"/>
            <p:nvPr/>
          </p:nvSpPr>
          <p:spPr>
            <a:xfrm rot="-5400000">
              <a:off x="1742059" y="2283847"/>
              <a:ext cx="2590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2188B2-4F24-3319-CCAA-286663AF59FB}"/>
                </a:ext>
              </a:extLst>
            </p:cNvPr>
            <p:cNvSpPr txBox="1"/>
            <p:nvPr/>
          </p:nvSpPr>
          <p:spPr>
            <a:xfrm>
              <a:off x="6436994" y="1920384"/>
              <a:ext cx="7797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A9D63B5-C070-5453-046E-871191AEB321}"/>
                </a:ext>
              </a:extLst>
            </p:cNvPr>
            <p:cNvSpPr/>
            <p:nvPr/>
          </p:nvSpPr>
          <p:spPr>
            <a:xfrm>
              <a:off x="6537452" y="2186385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F03456D-66C7-0718-A105-DF0680E39B2A}"/>
                </a:ext>
              </a:extLst>
            </p:cNvPr>
            <p:cNvSpPr/>
            <p:nvPr/>
          </p:nvSpPr>
          <p:spPr>
            <a:xfrm>
              <a:off x="6537452" y="2405146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BDCE41-3B7D-9AFD-325C-6A1BBD96FFFF}"/>
                </a:ext>
              </a:extLst>
            </p:cNvPr>
            <p:cNvSpPr/>
            <p:nvPr/>
          </p:nvSpPr>
          <p:spPr>
            <a:xfrm>
              <a:off x="6537452" y="2623908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87C732-81B2-5DB8-2A7C-853950290EC9}"/>
                </a:ext>
              </a:extLst>
            </p:cNvPr>
            <p:cNvSpPr txBox="1"/>
            <p:nvPr/>
          </p:nvSpPr>
          <p:spPr>
            <a:xfrm>
              <a:off x="6726046" y="2179784"/>
              <a:ext cx="627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B1E0BF-7494-10EE-B793-91C79FEEC60D}"/>
                </a:ext>
              </a:extLst>
            </p:cNvPr>
            <p:cNvSpPr txBox="1"/>
            <p:nvPr/>
          </p:nvSpPr>
          <p:spPr>
            <a:xfrm>
              <a:off x="6726046" y="239854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4A788C-9A73-0D1B-59E6-420A0675633C}"/>
                </a:ext>
              </a:extLst>
            </p:cNvPr>
            <p:cNvSpPr txBox="1"/>
            <p:nvPr/>
          </p:nvSpPr>
          <p:spPr>
            <a:xfrm>
              <a:off x="6726046" y="2617307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36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245" y="4620814"/>
            <a:ext cx="6747510" cy="497682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URL: </a:t>
            </a:r>
            <a:r>
              <a:rPr lang="en-US" dirty="0">
                <a:hlinkClick r:id="rId3"/>
              </a:rPr>
              <a:t>https://github.com/katiehampson1978/NWBio_demo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1103</Words>
  <Application>Microsoft Macintosh PowerPoint</Application>
  <PresentationFormat>On-screen Show (16:9)</PresentationFormat>
  <Paragraphs>200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saved code and outputs</vt:lpstr>
      <vt:lpstr>Note there is a system to help work effectively:</vt:lpstr>
      <vt:lpstr>Updated via Github</vt:lpstr>
      <vt:lpstr>The code</vt:lpstr>
      <vt:lpstr>Also note some basic good practice (project management)</vt:lpstr>
      <vt:lpstr>Can you run the code?</vt:lpstr>
      <vt:lpstr>PowerPoint Presentation</vt:lpstr>
      <vt:lpstr>PowerPoint Presentation</vt:lpstr>
      <vt:lpstr>Create your own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data to your repository in collaboration with your group</vt:lpstr>
      <vt:lpstr>Explore your new data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Elaine Ferguson</cp:lastModifiedBy>
  <cp:revision>10</cp:revision>
  <dcterms:modified xsi:type="dcterms:W3CDTF">2024-09-10T18:33:16Z</dcterms:modified>
</cp:coreProperties>
</file>